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1" r:id="rId3"/>
    <p:sldId id="447" r:id="rId4"/>
    <p:sldId id="445" r:id="rId5"/>
    <p:sldId id="446" r:id="rId6"/>
    <p:sldId id="438" r:id="rId7"/>
    <p:sldId id="441" r:id="rId8"/>
    <p:sldId id="443" r:id="rId9"/>
    <p:sldId id="439" r:id="rId10"/>
    <p:sldId id="442" r:id="rId11"/>
    <p:sldId id="448" r:id="rId12"/>
    <p:sldId id="449" r:id="rId13"/>
    <p:sldId id="444" r:id="rId14"/>
    <p:sldId id="450" r:id="rId15"/>
    <p:sldId id="440" r:id="rId16"/>
    <p:sldId id="451" r:id="rId17"/>
    <p:sldId id="347" r:id="rId18"/>
    <p:sldId id="432" r:id="rId19"/>
    <p:sldId id="433" r:id="rId20"/>
    <p:sldId id="434" r:id="rId21"/>
    <p:sldId id="428" r:id="rId22"/>
    <p:sldId id="429" r:id="rId23"/>
    <p:sldId id="348" r:id="rId24"/>
    <p:sldId id="453" r:id="rId25"/>
    <p:sldId id="430" r:id="rId26"/>
    <p:sldId id="455" r:id="rId27"/>
    <p:sldId id="456" r:id="rId28"/>
    <p:sldId id="452" r:id="rId29"/>
    <p:sldId id="431" r:id="rId30"/>
    <p:sldId id="457" r:id="rId31"/>
    <p:sldId id="349" r:id="rId32"/>
    <p:sldId id="350" r:id="rId33"/>
    <p:sldId id="351" r:id="rId34"/>
    <p:sldId id="352" r:id="rId35"/>
    <p:sldId id="458" r:id="rId36"/>
    <p:sldId id="412" r:id="rId37"/>
    <p:sldId id="353" r:id="rId38"/>
    <p:sldId id="364" r:id="rId39"/>
    <p:sldId id="473" r:id="rId40"/>
    <p:sldId id="474" r:id="rId41"/>
    <p:sldId id="475" r:id="rId42"/>
    <p:sldId id="476" r:id="rId43"/>
    <p:sldId id="365" r:id="rId44"/>
    <p:sldId id="477" r:id="rId45"/>
    <p:sldId id="478" r:id="rId46"/>
    <p:sldId id="479" r:id="rId47"/>
    <p:sldId id="366" r:id="rId48"/>
    <p:sldId id="480" r:id="rId49"/>
    <p:sldId id="367" r:id="rId50"/>
    <p:sldId id="459" r:id="rId51"/>
    <p:sldId id="368" r:id="rId52"/>
    <p:sldId id="481" r:id="rId53"/>
    <p:sldId id="470" r:id="rId54"/>
    <p:sldId id="471" r:id="rId55"/>
    <p:sldId id="369" r:id="rId56"/>
    <p:sldId id="472" r:id="rId57"/>
    <p:sldId id="370" r:id="rId58"/>
    <p:sldId id="482" r:id="rId59"/>
    <p:sldId id="460" r:id="rId60"/>
    <p:sldId id="371" r:id="rId61"/>
    <p:sldId id="462" r:id="rId62"/>
    <p:sldId id="461" r:id="rId63"/>
    <p:sldId id="372" r:id="rId64"/>
    <p:sldId id="354" r:id="rId65"/>
    <p:sldId id="413" r:id="rId66"/>
    <p:sldId id="373" r:id="rId67"/>
    <p:sldId id="414" r:id="rId68"/>
    <p:sldId id="483" r:id="rId69"/>
    <p:sldId id="355" r:id="rId70"/>
    <p:sldId id="415" r:id="rId71"/>
    <p:sldId id="374" r:id="rId72"/>
    <p:sldId id="375" r:id="rId73"/>
    <p:sldId id="484" r:id="rId74"/>
    <p:sldId id="376" r:id="rId75"/>
    <p:sldId id="377" r:id="rId76"/>
    <p:sldId id="378" r:id="rId77"/>
    <p:sldId id="416" r:id="rId78"/>
    <p:sldId id="379" r:id="rId79"/>
    <p:sldId id="380" r:id="rId80"/>
    <p:sldId id="381" r:id="rId81"/>
    <p:sldId id="468" r:id="rId82"/>
    <p:sldId id="382" r:id="rId83"/>
    <p:sldId id="469" r:id="rId84"/>
    <p:sldId id="356" r:id="rId85"/>
    <p:sldId id="417" r:id="rId86"/>
    <p:sldId id="383" r:id="rId87"/>
    <p:sldId id="467" r:id="rId88"/>
    <p:sldId id="384" r:id="rId89"/>
    <p:sldId id="485" r:id="rId90"/>
    <p:sldId id="418" r:id="rId91"/>
    <p:sldId id="385" r:id="rId92"/>
    <p:sldId id="386" r:id="rId93"/>
    <p:sldId id="486" r:id="rId94"/>
    <p:sldId id="419" r:id="rId95"/>
    <p:sldId id="357" r:id="rId96"/>
    <p:sldId id="420" r:id="rId97"/>
    <p:sldId id="387" r:id="rId98"/>
    <p:sldId id="487" r:id="rId99"/>
    <p:sldId id="358" r:id="rId100"/>
    <p:sldId id="421" r:id="rId101"/>
    <p:sldId id="465" r:id="rId102"/>
    <p:sldId id="388" r:id="rId103"/>
    <p:sldId id="466" r:id="rId104"/>
    <p:sldId id="389" r:id="rId105"/>
    <p:sldId id="359" r:id="rId106"/>
    <p:sldId id="422" r:id="rId107"/>
    <p:sldId id="423" r:id="rId108"/>
    <p:sldId id="390" r:id="rId109"/>
    <p:sldId id="391" r:id="rId110"/>
    <p:sldId id="360" r:id="rId111"/>
    <p:sldId id="424" r:id="rId112"/>
    <p:sldId id="392" r:id="rId113"/>
    <p:sldId id="361" r:id="rId114"/>
    <p:sldId id="425" r:id="rId115"/>
    <p:sldId id="393" r:id="rId116"/>
    <p:sldId id="394" r:id="rId117"/>
    <p:sldId id="362" r:id="rId118"/>
    <p:sldId id="426" r:id="rId119"/>
    <p:sldId id="395" r:id="rId120"/>
    <p:sldId id="396" r:id="rId121"/>
    <p:sldId id="397" r:id="rId122"/>
    <p:sldId id="398" r:id="rId123"/>
    <p:sldId id="399" r:id="rId124"/>
    <p:sldId id="400" r:id="rId125"/>
    <p:sldId id="363" r:id="rId126"/>
    <p:sldId id="427" r:id="rId127"/>
    <p:sldId id="463" r:id="rId128"/>
    <p:sldId id="401" r:id="rId129"/>
    <p:sldId id="402" r:id="rId130"/>
    <p:sldId id="464" r:id="rId1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36" autoAdjust="0"/>
  </p:normalViewPr>
  <p:slideViewPr>
    <p:cSldViewPr>
      <p:cViewPr varScale="1">
        <p:scale>
          <a:sx n="103" d="100"/>
          <a:sy n="103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95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3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2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12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4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7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9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1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52217-20CA-4721-8ADE-2CF43E6C40A4}" type="datetimeFigureOut">
              <a:rPr lang="ru-RU" smtClean="0"/>
              <a:pPr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1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97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Программирование и </a:t>
            </a:r>
            <a:r>
              <a:rPr lang="ru-RU" sz="28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основы алгоритмизации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(ПиОА-3)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28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5302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Раздел «Эргономика ГПИ. Размещение информации»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0932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2024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blog.skedraw.ru/images/articles/chto-takoe-silovaya-liniya-v-veb-dizajne/napravlennost-linij-luchshe-kontsentriruet-vniman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09" y="980728"/>
            <a:ext cx="7955782" cy="5314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Направляющие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5150496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общий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термин для компонентов интерфейса типа кнопок, переключателей и т.д., которые служат пользователю для осуществления каких-либо действий в систе­ме (ввода информации, вызова функций и т.д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Кнопки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используются в системе для выбора какой-либо оп­ции или для вызова события (например, запуск подпрограммы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218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Переключатели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(опции) подобны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кнопкам выбора, в которых поль­зователь выбирает значение из фиксированного списка, но в данном случае пользователь может выбрать более чем одно зна­чение из списка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Скролеры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или полосы прокрутки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могут быть помещены в горизонтальную или вертикальную линейку в форме, отчете или текстовом поле и служат для доступа к невидимой на экране в данный момент информации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35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Метки 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текстовые блоки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используются для текстовой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Различие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между ними следующее: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текстовые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(поля ввода) позволяют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пользователю вводить текстовые данные в поля,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метки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(ярлыки) являются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нередактируемыми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полями, исполь­зуемыми только для отображения текста, типа подсказок, ко­манд пользователя и т.д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5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Списки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специализированные средства управления, кото­рые отображают раскрывающиеся списки значений (часто с при­соединенными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скролерами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для перемещения по списку) и по­зволяют пользователю выбирать значение из списка или вводить другое значение в присоединенное текстовое поле.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удобный и компактный элемент интерфейса, занимающий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минимум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места на экране и в то же время несущий большую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информационную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нагрузку.</a:t>
            </a:r>
          </a:p>
        </p:txBody>
      </p:sp>
    </p:spTree>
    <p:extLst>
      <p:ext uri="{BB962C8B-B14F-4D97-AF65-F5344CB8AC3E}">
        <p14:creationId xmlns:p14="http://schemas.microsoft.com/office/powerpoint/2010/main" val="4509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689756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заголовков и полей</a:t>
            </a:r>
          </a:p>
        </p:txBody>
      </p:sp>
    </p:spTree>
    <p:extLst>
      <p:ext uri="{BB962C8B-B14F-4D97-AF65-F5344CB8AC3E}">
        <p14:creationId xmlns:p14="http://schemas.microsoft.com/office/powerpoint/2010/main" val="16660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и полей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созданию и размеще­нию полей и заголовков в формах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отчётах: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отдельных полей заголовок должен быть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выравнен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левому краю;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числовых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по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правому краю;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полей списков заголовок должен быть выше и левее основного поля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5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и полей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созданию и размеще­нию полей и заголовков в формах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отчётах: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длинные колоночные поля или длинные столбцы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информационных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единиц с одиночными полями необходимо объеди­нять в группы по пять элементов, разделяемых пустой строкой.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помогает пользователю мысленно обрабатывать информа­цию по выделенным группам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и полей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созданию и размеще­нию полей и заголовков в формах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отчётах: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 формах с большим количеством информации необходи­мо использовать названия разделов, которые однозначно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свидетельствуют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характере принадлежащей им информации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необходимо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чётко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разделить отображение заголовков и непосредственно полей ввода, поскольку такая путаница может вызвать дискомфорт у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443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и полей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созданию и размеще­нию полей и заголовков в формах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отчётах: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заголовки должны быть краткими, знакомыми пользова­телю и содержательными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поля, необязательные для заполнения либо не имеющие осо­бой важности, должны отличаться визуально (цветом или другими эффектами) от полей важных и обязательных для заполнения.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39943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my-photocamera.ru/wp-content/uploads/2019/11/Geometricheskie-figury-v-fotografii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3" y="1412776"/>
            <a:ext cx="8013973" cy="4515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Направляющие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14714230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83377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Форматы ввода</a:t>
            </a:r>
          </a:p>
        </p:txBody>
      </p:sp>
    </p:spTree>
    <p:extLst>
      <p:ext uri="{BB962C8B-B14F-4D97-AF65-F5344CB8AC3E}">
        <p14:creationId xmlns:p14="http://schemas.microsoft.com/office/powerpoint/2010/main" val="11240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обеспечить ввод значений по умолчанию во все поля, которые это допускают.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назначить клавиши или коды для ввода часто повторяющихся значений. Входные данные должны быть значимыми и общепринятыми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рекомендуется объединять поля ввода чисел и символов, поскольку числовые и алфавитные клавиши расположены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относительно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неудобно друг от друга на клавиатуре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76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минимизировать размер полей в формах, насколь­ко это возможно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исключить частое переключение между верх­ним и нижним регистрами для ускорения ввода данных.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нужно требовать от пользователя ввода незначимых цифр (например, вместо 00000010 вводить только 10).</a:t>
            </a:r>
          </a:p>
        </p:txBody>
      </p:sp>
    </p:spTree>
    <p:extLst>
      <p:ext uri="{BB962C8B-B14F-4D97-AF65-F5344CB8AC3E}">
        <p14:creationId xmlns:p14="http://schemas.microsoft.com/office/powerpoint/2010/main" val="36423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852936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Навигация</a:t>
            </a:r>
          </a:p>
        </p:txBody>
      </p:sp>
    </p:spTree>
    <p:extLst>
      <p:ext uri="{BB962C8B-B14F-4D97-AF65-F5344CB8AC3E}">
        <p14:creationId xmlns:p14="http://schemas.microsoft.com/office/powerpoint/2010/main" val="5862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навигации и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отображения состояний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Навигация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обеспечивает пользователю способность переме­щаться между различными экранами, информационными единицами и подпрограммами в автоматизированной системе.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пол­ноценной системе пользователь всегда может получить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информацию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состоянии системы, процесса выполнения или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активной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подпрограмме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ряд навигационных средств и приемов, кото­рые помогают пользователю ориентироваться в системе.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навигации и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отображения состояний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приёмы навигации: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страниц для каждого эк­рана;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номеров страниц, строк и столбцов;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ото­бражение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текущего имени файла вверху экрана.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навигации зависит от принятого стиля интерфейса.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интерфей­сах с меню можно использовать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иерархически-структурированное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меню. </a:t>
            </a:r>
          </a:p>
        </p:txBody>
      </p:sp>
    </p:spTree>
    <p:extLst>
      <p:ext uri="{BB962C8B-B14F-4D97-AF65-F5344CB8AC3E}">
        <p14:creationId xmlns:p14="http://schemas.microsoft.com/office/powerpoint/2010/main" val="27537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навигации и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отображения состояний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выхода из подменю нужно применять простые действия, учитывая, что диалоговые интерфейсы сами по себе защищают пользователя от ошибочных действий.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состояния обычно отображается внизу экрана и содержит в себе данные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о: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записей,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числе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обработанных единиц,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про­цессе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печати,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очереди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печати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другом.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0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5457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побуждающих сообщений</a:t>
            </a:r>
          </a:p>
        </p:txBody>
      </p:sp>
    </p:spTree>
    <p:extLst>
      <p:ext uri="{BB962C8B-B14F-4D97-AF65-F5344CB8AC3E}">
        <p14:creationId xmlns:p14="http://schemas.microsoft.com/office/powerpoint/2010/main" val="199504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необходимы для ориентирования пользователя в нужном направлении, для подсказок и предупреждений по вы­полнению необходимых действий на пути решения задачи.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также включают подтверждения действий со стороны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подтверждения того, что задачи были выполнены систе­мой успешно либо по каким-то причинам не выполнены.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Сооб­щения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могут быть представлены в форме диалога, экранных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заставок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т.п. Сообщение об отказе (повреждении) оборудования и подсистем, предупреждение (прогноз) о возможных негатив­ных последствиях называется </a:t>
            </a:r>
            <a:r>
              <a:rPr lang="ru-RU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аларм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(тревога)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6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еко­мендации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формированию сообщений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каждое сообщение должно начинаться кратким и толко­вым, понятным пользователю описанием ситуации: что про­изошло, почему произошло.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правило, далее должно следо­вать предложение о способе решения проблемы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сообщения должны быть консистентными с другими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сообщениями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программной системы по содержанию, структуре и стилю (тону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920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mg-s.wfolio.com/x/QB7xoR6sF1RFrLsBiR9uiT1ER9eYJj2S/84YpQncL6Yd6kK-qoIM4dBzOgtH5ph0L/k3AfBcoHk1UZNKaKAk7vEK2rfeFxKr6o/Qd-HDeJEQ41BIohh78aLo-QKULuut8on/e0Zy5vSN0Lg5M1SazRbQOS7ruQhoMTlO/iEL5xl0138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46" y="1196752"/>
            <a:ext cx="7319307" cy="4879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Направляющие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24994738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Реко­мендации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формированию сообщений: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сообщения должны быть кратки и конкретны, привлекать внимание пользователя системы.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Более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полную информацию можно изложить в так называемых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логах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(дополнительных фай­лах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системы, журналах событий)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 дать ссылку на справочную систему.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со­вместимости с малыми дисплеями принято использовать в од­ном сообщении не более 150 символов.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учитывать из­менение длины сообщения при языковых локализациях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4122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Реко­мендации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формированию сообщений: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 сообщениях лучше использовать конструктивный и по­зитивный тон.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Ободрение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обнадёживание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этом приветст­вуются.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Неуместны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порицание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неодобрение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осуждение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упрёк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обвинение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возложение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ответственности за произошедшее на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представление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действий пользователя в качестве причины неполадок в работе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1026" name="Picture 2" descr="https://otvet.imgsmail.ru/download/3db83599ce6a2f522175d8dffd636c62_i-33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" t="10046" r="7394" b="12094"/>
          <a:stretch/>
        </p:blipFill>
        <p:spPr bwMode="auto">
          <a:xfrm>
            <a:off x="4860032" y="3356992"/>
            <a:ext cx="3124162" cy="1537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9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Реко­мендации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формированию сообщений: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не следует использовать двойное отрицание при построе­нии сообщений, таких как «Нет компонент, которые не исполь­зуются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описывать текущую ситуацию в сообщениях лучше на­стоящим временем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необходимо использовать терминологию, знакомую поль­зователям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3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Сообщения могут предложить пользователю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выбрать из предложенных альтернатив некую опцию или набор опций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ввести некоторую информацию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выбрать опцию из набора опций, которые могут изменять­ся в зависимости от текущего контекста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подтвердить фрагмент введенной информации перед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продолжением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Сообщения могут быть помещены в модальные диалоговые окна, которые вынуждают пользователя ответить на вопрос прежде, чем может быть предпринято любое другое действие, потому что все другие средства управления заморожены.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быть полезно, когда система должна вынудить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принять решение перед продолжением работы.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Немодаль­ные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диалоговые окна позволяют работать с другими элементами интерфейса, в то время как само окно может игнорироваться.</a:t>
            </a:r>
          </a:p>
        </p:txBody>
      </p:sp>
    </p:spTree>
    <p:extLst>
      <p:ext uri="{BB962C8B-B14F-4D97-AF65-F5344CB8AC3E}">
        <p14:creationId xmlns:p14="http://schemas.microsoft.com/office/powerpoint/2010/main" val="21408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2494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</a:p>
        </p:txBody>
      </p:sp>
    </p:spTree>
    <p:extLst>
      <p:ext uri="{BB962C8B-B14F-4D97-AF65-F5344CB8AC3E}">
        <p14:creationId xmlns:p14="http://schemas.microsoft.com/office/powerpoint/2010/main" val="138337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Табличное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представление информации, как правило, пред­назначено не для последовательного чтения, 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облегчения выборочного поиска нужных сведений.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Желательна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горизонтальная организация таблиц.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Категорически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недопусти­мо смешанное в рамках одного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документа (пусть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даже и на раз­ных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страницах)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вертикальное и горизонтальное расположение считываемой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ширине таблицы не должны рас­тягиваться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более,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чем на одну страницу.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Выравнивание в ячейках: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буквенно-цифровые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слева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числовые – справа.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7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текстовой информации в таблицах предъявляются свои специфические требования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использование простых, односложных, неопределенно-личных или безличных предложений, не имеющих эмоциональ­ной окраски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порядок слов в предложении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прямой;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отсутствие сложных предложений с длинным рядом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последовательных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подчинений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199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текстовой информации в таблицах предъявляются свои специфические требования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рекомендуемая длина сообщений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7-11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значащих слов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минимальное количество логических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связок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И/ИЛИ и их сочетаний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670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urgi-stv.ru/wp-content/uploads/5/f/9/5f953ef9db4f8190e9312633e43f312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34" y="1196752"/>
            <a:ext cx="5260132" cy="5260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Диагональные направляющие</a:t>
            </a:r>
          </a:p>
        </p:txBody>
      </p:sp>
    </p:spTree>
    <p:extLst>
      <p:ext uri="{BB962C8B-B14F-4D97-AF65-F5344CB8AC3E}">
        <p14:creationId xmlns:p14="http://schemas.microsoft.com/office/powerpoint/2010/main" val="33532251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текстовой информации в таблицах предъявляются свои специфические требования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отсутствие многоступенчатых подчиненных предложений с неоднократно повторяемыми частицами НЕ (чем часто грешат дословно переведенные тексты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отсутствие аббревиации в ключевых словах, сокращение которых может привести к искажению смысла.</a:t>
            </a:r>
          </a:p>
        </p:txBody>
      </p:sp>
    </p:spTree>
    <p:extLst>
      <p:ext uri="{BB962C8B-B14F-4D97-AF65-F5344CB8AC3E}">
        <p14:creationId xmlns:p14="http://schemas.microsoft.com/office/powerpoint/2010/main" val="25083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2.bp.blogspot.com/-4RQUZ4GrddY/VhvtPXwzZeI/AAAAAAAADNQ/KcwKvh50634/s1600-r/e1cdb32d0968cd3437233bad5f33108f.jpe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366" name="Picture 6" descr="https://img.haikudeck.com/mg/of7F8sinr1_14430295753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56" y="1052736"/>
            <a:ext cx="6945288" cy="5208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Диагональные направляющие</a:t>
            </a:r>
          </a:p>
        </p:txBody>
      </p:sp>
    </p:spTree>
    <p:extLst>
      <p:ext uri="{BB962C8B-B14F-4D97-AF65-F5344CB8AC3E}">
        <p14:creationId xmlns:p14="http://schemas.microsoft.com/office/powerpoint/2010/main" val="161770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vatars.mds.yandex.net/get-altay/247136/2a0000015b192b4a8f950b2c120dfc7ddac8/XXL_h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2" y="1196752"/>
            <a:ext cx="7148736" cy="4768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Асимметричная симметрия</a:t>
            </a:r>
          </a:p>
        </p:txBody>
      </p:sp>
    </p:spTree>
    <p:extLst>
      <p:ext uri="{BB962C8B-B14F-4D97-AF65-F5344CB8AC3E}">
        <p14:creationId xmlns:p14="http://schemas.microsoft.com/office/powerpoint/2010/main" val="47565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информации на экране</a:t>
            </a:r>
          </a:p>
        </p:txBody>
      </p:sp>
    </p:spTree>
    <p:extLst>
      <p:ext uri="{BB962C8B-B14F-4D97-AF65-F5344CB8AC3E}">
        <p14:creationId xmlns:p14="http://schemas.microsoft.com/office/powerpoint/2010/main" val="40484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информации, отображаемой на экране, называ­ется 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экранной плотностью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показали: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чем </a:t>
            </a:r>
            <a:r>
              <a:rPr lang="ru-RU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мень­ше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экранная плотность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тем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отображаемая информация </a:t>
            </a:r>
            <a:r>
              <a:rPr lang="ru-RU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наибо­лее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доступна и понятна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для пользователя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наоборот, большая плотность может вызвать затруднения в восприятии и усвоении информации и ее понимании.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опытные поль­зователи предпочитают интерфейсы с большой экранной плот­ностью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2522" y="1268760"/>
            <a:ext cx="8640961" cy="846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08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Стартовый режим работы в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MathCAD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начинающих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060848"/>
            <a:ext cx="6534150" cy="415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5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Раскрытие основных функциональных разделов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MathCAD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продвинутых пользователей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4" y="2420888"/>
            <a:ext cx="8201232" cy="3650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17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кадра</a:t>
            </a:r>
          </a:p>
        </p:txBody>
      </p:sp>
    </p:spTree>
    <p:extLst>
      <p:ext uri="{BB962C8B-B14F-4D97-AF65-F5344CB8AC3E}">
        <p14:creationId xmlns:p14="http://schemas.microsoft.com/office/powerpoint/2010/main" val="31162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Экспертный режим работы в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MathCAD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равномерным распределением основных функциональных разделов между панелью инструментов и рабочей областью.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90" y="2420888"/>
            <a:ext cx="5299620" cy="4183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4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Сокрытие расширенных параметров цветового </a:t>
            </a: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межкадрового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смешивания в сборщике панорам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Autopano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Giga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7789"/>
          <a:stretch/>
        </p:blipFill>
        <p:spPr>
          <a:xfrm>
            <a:off x="192522" y="2638665"/>
            <a:ext cx="8640961" cy="2302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Прямоугольник 1"/>
          <p:cNvSpPr/>
          <p:nvPr/>
        </p:nvSpPr>
        <p:spPr>
          <a:xfrm>
            <a:off x="192522" y="4367944"/>
            <a:ext cx="8640961" cy="241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7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расширенных параметров цветового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межкадрового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смешивания в сборщике панорам </a:t>
            </a:r>
            <a:r>
              <a:rPr lang="en-US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Autopano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Giga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3189" b="39062"/>
          <a:stretch/>
        </p:blipFill>
        <p:spPr>
          <a:xfrm>
            <a:off x="192521" y="2882054"/>
            <a:ext cx="8640961" cy="2059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1"/>
          <p:cNvSpPr/>
          <p:nvPr/>
        </p:nvSpPr>
        <p:spPr>
          <a:xfrm>
            <a:off x="192521" y="3317609"/>
            <a:ext cx="8640961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61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экране может быть сгруппирована и упоря­дочена в значимые части.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быть достигнуто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исполь­зованием: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кадров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(фреймов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Экранная форма настройки слоёв в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Adobe Photoshop Creative Suite 6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0928"/>
            <a:ext cx="5376498" cy="3096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3275856" y="2996952"/>
            <a:ext cx="1872208" cy="72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3292334" y="3121544"/>
            <a:ext cx="1999746" cy="163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275856" y="3217001"/>
            <a:ext cx="2016224" cy="53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3203848" y="3309867"/>
            <a:ext cx="2088232" cy="1487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32856"/>
            <a:ext cx="6793764" cy="4504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кадров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(фреймов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4"/>
          <p:cNvSpPr/>
          <p:nvPr/>
        </p:nvSpPr>
        <p:spPr>
          <a:xfrm>
            <a:off x="192523" y="1700808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ярлыка короче, если удаётся подобрать внешнюю категорию.</a:t>
            </a:r>
          </a:p>
        </p:txBody>
      </p:sp>
    </p:spTree>
    <p:extLst>
      <p:ext uri="{BB962C8B-B14F-4D97-AF65-F5344CB8AC3E}">
        <p14:creationId xmlns:p14="http://schemas.microsoft.com/office/powerpoint/2010/main" val="196333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цветового кодирования,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70" y="1916832"/>
            <a:ext cx="8063259" cy="443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0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цветового кодирования,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b="77331"/>
          <a:stretch/>
        </p:blipFill>
        <p:spPr>
          <a:xfrm>
            <a:off x="683568" y="2132856"/>
            <a:ext cx="7933705" cy="1291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22771" b="63320"/>
          <a:stretch/>
        </p:blipFill>
        <p:spPr>
          <a:xfrm>
            <a:off x="683568" y="3573017"/>
            <a:ext cx="7933705" cy="792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73257" b="-1"/>
          <a:stretch/>
        </p:blipFill>
        <p:spPr>
          <a:xfrm>
            <a:off x="683568" y="4514250"/>
            <a:ext cx="7933705" cy="1523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09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цветового кодирования,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492896"/>
            <a:ext cx="260032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92896"/>
            <a:ext cx="260032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43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рамок,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420888"/>
            <a:ext cx="4755597" cy="2952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1475656" y="1707255"/>
            <a:ext cx="864096" cy="1433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1619672" y="1689142"/>
            <a:ext cx="2952328" cy="1307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1907704" y="1556302"/>
            <a:ext cx="2952328" cy="1368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78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негативного (</a:t>
            </a: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цветоинвертированного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изображения,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916832"/>
            <a:ext cx="5638588" cy="4645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2915816" y="1707255"/>
            <a:ext cx="1008112" cy="1859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5580112" y="1707255"/>
            <a:ext cx="1067109" cy="17088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6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avatars.dzeninfra.ru/get-zen_doc/4394028/pub_642fcf4db3aa1941d6959a0a_642fd753de89784de7d9e31d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72" y="1340768"/>
            <a:ext cx="6533456" cy="4355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3250084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методов для при­влечения внимания пользователей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7920880" cy="3625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1259632" y="1916832"/>
            <a:ext cx="1872208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187624" y="1916832"/>
            <a:ext cx="2376264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1403648" y="1916832"/>
            <a:ext cx="2448272" cy="2030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1574957" y="1916832"/>
            <a:ext cx="2564995" cy="2158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4"/>
          <p:cNvSpPr/>
          <p:nvPr/>
        </p:nvSpPr>
        <p:spPr>
          <a:xfrm>
            <a:off x="192523" y="6269250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Символом «*» отмечен подвижной состав с асинхронным приводом.</a:t>
            </a:r>
          </a:p>
        </p:txBody>
      </p:sp>
    </p:spTree>
    <p:extLst>
      <p:ext uri="{BB962C8B-B14F-4D97-AF65-F5344CB8AC3E}">
        <p14:creationId xmlns:p14="http://schemas.microsoft.com/office/powerpoint/2010/main" val="38000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полезных правил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относительно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данные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должны располагаться так, чтобы пользователь мог просматривать их в логической последовательности,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есть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та­ким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образом,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направление просмотра формировалось из левого верхнего угла слева направо и сверху вниз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03" y="3423257"/>
            <a:ext cx="3657600" cy="258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2888524" y="3933056"/>
            <a:ext cx="3123636" cy="1728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1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полезных правил относительно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данные должны располагаться таким образом, чтобы пользователь мог идентифицировать связанные группы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Отдельные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группы логически связанных данных можно отделять вертикальными и горизонтальными линиями, поме­щать в отдельные ниши, панели, однако при этом не следует перегружать форму лишними графическими элементами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09" t="65538" r="43637"/>
          <a:stretch/>
        </p:blipFill>
        <p:spPr>
          <a:xfrm>
            <a:off x="2375756" y="5131777"/>
            <a:ext cx="4392488" cy="124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Straight Connector 2"/>
          <p:cNvCxnSpPr/>
          <p:nvPr/>
        </p:nvCxnSpPr>
        <p:spPr>
          <a:xfrm flipH="1">
            <a:off x="395536" y="1772816"/>
            <a:ext cx="2160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1772816"/>
            <a:ext cx="0" cy="4176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5536" y="5949280"/>
            <a:ext cx="20882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5536" y="5229200"/>
            <a:ext cx="20882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5536" y="4725144"/>
            <a:ext cx="55446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40152" y="4725144"/>
            <a:ext cx="0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полезных правил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относительно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информация должна располагаться таким образом, чтобы окно было композиционно «уравновешенным»,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есть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«центр тя­жести информации» должен быть примерно посредине окна.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Желательно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также, чтобы информация не была слишком плот­ной, чтобы не утомлять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645024"/>
            <a:ext cx="4063009" cy="2892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Straight Connector 3"/>
          <p:cNvCxnSpPr>
            <a:stCxn id="5" idx="2"/>
          </p:cNvCxnSpPr>
          <p:nvPr/>
        </p:nvCxnSpPr>
        <p:spPr>
          <a:xfrm>
            <a:off x="4513003" y="3553914"/>
            <a:ext cx="0" cy="318745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07704" y="5091394"/>
            <a:ext cx="511256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8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полезных правил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относительно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расположение одинаковой или сходной информации в раз­личных окнах должно быть согласованно.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Желательно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исполь­зование единого шаблона. Во время проектирования изображе­ний полезно нарисовать их на разлинованной бумаге.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этом элементы, являющиеся общими для различных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изображений/экранных форм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(например, кнопки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следует помещать в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одну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ту же позицию.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Пример на следующем слайде.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9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полезных правил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относительно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расположение одинаковой или сходной информации в раз­личных окнах должно быть согласованно.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5" y="2322808"/>
            <a:ext cx="5859586" cy="4402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44352" b="21866"/>
          <a:stretch/>
        </p:blipFill>
        <p:spPr>
          <a:xfrm>
            <a:off x="719421" y="3717032"/>
            <a:ext cx="4407184" cy="2839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2555776" y="2780928"/>
            <a:ext cx="576064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292080" y="2636912"/>
            <a:ext cx="20882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73528" y="4293096"/>
            <a:ext cx="143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73528" y="4293096"/>
            <a:ext cx="0" cy="2160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73528" y="6453336"/>
            <a:ext cx="1439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750151" y="4869160"/>
            <a:ext cx="1198304" cy="1584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564904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интерфейсных элементов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5359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привлечения внимания к каким-либо элементам интер­фейса можно воспользоваться выделением этих элементов боль­шей яркостью на фоне других, более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тёмных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учесть, что большое количество ярких элементов может вызвать дискомфорт у пользователя. Таким образом, можно достичь об­ратного эффекта — перегрузки интерфейса.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Применять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этот ме­тод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только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случае острой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необходимости.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169467"/>
            <a:ext cx="260032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169467"/>
            <a:ext cx="260032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907704" y="4509120"/>
            <a:ext cx="2448272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4720034" y="4509120"/>
            <a:ext cx="2448272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67944" y="5013176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07904" y="6453336"/>
            <a:ext cx="108012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Движение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(мигание или изменение позиции). Очень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эффективный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метод, поскольку глаз имеет специальный детектор для движущихся элементов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4" name="Рисунок 12" descr="https://habrastorage.org/getpro/habr/upload_files/f65/8ed/67b/f658ed67b65722cec8bfbd162e087ea3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3012688"/>
            <a:ext cx="6953250" cy="857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80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Увеличение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яркости элементов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очень эффективный метод, поскольку большинство людей могут обнаружить всего лишь несколько уровней яркости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4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44" y="3284984"/>
            <a:ext cx="3151312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29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s://cf.ppt-online.org/files1/slide/e/egVNPXux7jhKdw9ILRfYcsmoWtvnGCFTySb15E03l6/slide-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" t="18440" r="7712" b="18342"/>
          <a:stretch/>
        </p:blipFill>
        <p:spPr bwMode="auto">
          <a:xfrm>
            <a:off x="539552" y="1412776"/>
            <a:ext cx="8280921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3642429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правило, человек различает цвета.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цвета может быть чрезвычайно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эф­фективным;</a:t>
            </a:r>
          </a:p>
        </p:txBody>
      </p:sp>
      <p:pic>
        <p:nvPicPr>
          <p:cNvPr id="2050" name="Picture 2" descr="http://axioma-gis.ru/files/AxiomaThematic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20" y="2630584"/>
            <a:ext cx="7126760" cy="4008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(символ, шрифт, форма символа). Используется для того, чтобы отличить различные категории данных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1026" name="Picture 2" descr="https://thepresentation.ru/img/tmb/2/133244/e9306134012fbe4ddf2bbcf513fa0e55-800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5714" r="63558" b="13551"/>
          <a:stretch/>
        </p:blipFill>
        <p:spPr bwMode="auto">
          <a:xfrm>
            <a:off x="3311860" y="2636912"/>
            <a:ext cx="2520280" cy="406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(символ, шрифт, форма символа). Используется для того, чтобы отличить различные категории данных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1026" name="Picture 2" descr="https://thepresentation.ru/img/tmb/2/133244/e9306134012fbe4ddf2bbcf513fa0e55-800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567" b="13550"/>
          <a:stretch/>
        </p:blipFill>
        <p:spPr bwMode="auto">
          <a:xfrm>
            <a:off x="1626096" y="2780928"/>
            <a:ext cx="589180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Различные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алфавиты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(шрифты) в разных формах;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Размер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(текста, символов). Обычно применяют увеличе­ние выделенного объекта в 1,5 раза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Оттенение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(различная текстура объектов). Эффективный метод для привлечения внимания к какой-либо части экрана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Окружение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(подчеркивание, рамки, инвертированное изо­бражение). Очень эффективный метод привлечения внимания пользователя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955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Окружение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(подчеркивание, рамки, инвертированное изо­бражение). Очень эффективный метод привлечения внимания пользователя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49" y="2636912"/>
            <a:ext cx="6103101" cy="3514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7093295" y="422108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092280" y="3212976"/>
            <a:ext cx="0" cy="395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452320" y="3861048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300192" y="3861048"/>
            <a:ext cx="3684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5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Окружение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(подчеркивание, рамки, инвертированное изо­бражение). Очень эффективный метод привлечения внимания пользователя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1" y="2708920"/>
            <a:ext cx="8048398" cy="38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Окружение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(подчеркивание, рамки, инвертированное изо­бражение). Очень эффективный метод привлечения внимания пользователя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77" y="2708921"/>
            <a:ext cx="805703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может улучшить интерфейс пользователя, но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многих систем использование цвета практически не влияет на эффектив­ность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работы пользователя.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назначение цвета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созда­ние графических пользовательских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интерфейсов, более удобных для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операторов. </a:t>
            </a:r>
          </a:p>
        </p:txBody>
      </p:sp>
    </p:spTree>
    <p:extLst>
      <p:ext uri="{BB962C8B-B14F-4D97-AF65-F5344CB8AC3E}">
        <p14:creationId xmlns:p14="http://schemas.microsoft.com/office/powerpoint/2010/main" val="23270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Известны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случаи,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может помочь проектировщику интерфейса пользователя.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Наиболее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эффективно использование варьирова­ния цветовых характеристик в следующих ситуациях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группировка информации;</a:t>
            </a: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выделение различий между 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информацией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выделение простых сообщений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ошибки, состояния и т.д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02" y="3140968"/>
            <a:ext cx="4229011" cy="2952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1" y="4785020"/>
            <a:ext cx="4230251" cy="18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Обратная сторона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Цвет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мощный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визуальный инструмент, который необхо­димо использовать очень осторожно, чтобы не вызвать диском­форта у пользователя цветовыми комбинациями.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цвета и цветовых сочетаний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должен быть хаотичным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Цвет, будучи правильно приложен, может грандиозно обогатить интерфейс пользователя, улучшая его эстетические качества и привлекая внимание пользователя к важным элементам системы.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 descr="https://sun9-57.userapi.com/impg/a5IoTBTt7JBXpQOa-FmvrJ6ZxpSn6-3RvTSSUA/ldJYFdrPGgI.jpg?size=1280x591&amp;quality=96&amp;sign=1553b3a5a9cb0836c7391bd5d3484b27&amp;c_uniq_tag=3G1Nty2jNaLavD55AoRCRmIATvTomHsBP0uhPbJyC6g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r="4123" b="3678"/>
          <a:stretch/>
        </p:blipFill>
        <p:spPr bwMode="auto">
          <a:xfrm>
            <a:off x="1903987" y="3933056"/>
            <a:ext cx="5336025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3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cdn.mos.cms.futurecdn.net/Bi6VcJ9n2Ze9QYcQQiR5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233320" cy="5424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3680168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Неверное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цвета, с другой стороны, может серьезно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повредить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способности пользователя гармонично взаимодействовать с программой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https://na-dache.pro/din/uploads/posts/2023-03/1679227036_na-dache-pro-p-palitra-tsvetov-dlya-dizainera-interera-fo-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83" y="2492896"/>
            <a:ext cx="6021034" cy="4014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0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использовать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минимальное количество цветов (не более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3-4),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поскольку слишком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пёстрые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изображения способны быст­ро утомить глаза;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4" name="Picture 4" descr="https://wikiprograms.org/wp-content/uploads/2012/12/Kontrol-ispolnenija-porucheni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37" y="3553914"/>
            <a:ext cx="5734925" cy="31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использовать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минимальное количество цветов (не более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3-4),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поскольку слишком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пёстрые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изображения способны быст­ро утомить глаза;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https://www.downloadsource.net/uploaded/files/gallery/old/df/d/f/d39e8cd34f0cdd986ebd98a296491378.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9" y="3645024"/>
            <a:ext cx="4029061" cy="29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4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неактивных элементов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использо­вать бледные цвета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4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47" y="3356992"/>
            <a:ext cx="3151312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51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если цвет используется для кодировки информации, необ­ходимо удостовериться, что пользователь правильно понимает код, например, просроченные счета в бухгалтерских системах выделяются красным цветом, а непросроченные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зелёным;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849" b="35024"/>
          <a:stretch/>
        </p:blipFill>
        <p:spPr>
          <a:xfrm>
            <a:off x="270601" y="4005064"/>
            <a:ext cx="8602797" cy="2509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9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необходимо использовать цвета согласно представлениям пользователя (например, для картографа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зелёный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обозначает лес,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жёлтый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пустыню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синий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воду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для химика красный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горячий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синий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холодный);</a:t>
            </a:r>
          </a:p>
        </p:txBody>
      </p:sp>
      <p:pic>
        <p:nvPicPr>
          <p:cNvPr id="7170" name="Picture 2" descr="https://vuzopedia.ru/storage/app/uploads/public/63e/bd0/e1e/63ebd0e1ec52098290761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7"/>
          <a:stretch/>
        </p:blipFill>
        <p:spPr bwMode="auto">
          <a:xfrm>
            <a:off x="626399" y="4005064"/>
            <a:ext cx="7891202" cy="2591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7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отображения состояния цвета могут быть использова­ны следующим образом: красный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опасность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либо остановка программы,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зелёный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нормальное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состояние (продолжение работы),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жёлтый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предостережение;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4293097"/>
            <a:ext cx="8843973" cy="39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1" y="5013176"/>
            <a:ext cx="4933333" cy="12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23" y="5745073"/>
            <a:ext cx="5066667" cy="876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5"/>
          <p:cNvPicPr>
            <a:picLocks noChangeAspect="1"/>
          </p:cNvPicPr>
          <p:nvPr/>
        </p:nvPicPr>
        <p:blipFill rotWithShape="1">
          <a:blip r:embed="rId5"/>
          <a:srcRect t="73809"/>
          <a:stretch/>
        </p:blipFill>
        <p:spPr>
          <a:xfrm>
            <a:off x="5494541" y="4819090"/>
            <a:ext cx="3151312" cy="792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3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привлечения внимания пользователя к событию или объекту наиболее эффективны белый,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жёлтый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красный цвета.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этом 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учитывать общепринятые пред­ставления о цветах (поскольку красный цвет считается цветом опасности, его лучше использовать в сообщениях об ошибках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9218" name="Picture 2" descr="https://s00.yaplakal.com/pics/pics_original/0/2/6/181836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680970"/>
            <a:ext cx="1800606" cy="11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i.ytimg.com/vi/UYV6os_oeck/maxresdefaul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 bwMode="auto">
          <a:xfrm>
            <a:off x="3995936" y="4680970"/>
            <a:ext cx="2160240" cy="11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www.ok-t.ru/studopediaru/baza12/617460496299.files/image0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708962"/>
            <a:ext cx="3096344" cy="8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разделения данных необходимо выбрать цвета из раз­личных частей спектра (красный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зелёный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синий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жёлтый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любой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белый);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9849" b="35024"/>
          <a:stretch/>
        </p:blipFill>
        <p:spPr>
          <a:xfrm>
            <a:off x="270601" y="3789040"/>
            <a:ext cx="8602797" cy="2509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4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4077072"/>
            <a:ext cx="3312368" cy="360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и изображение должны четко выделяться на фоне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ельзя использовать: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жёлтый </a:t>
            </a:r>
            <a:r>
              <a:rPr lang="ru-RU" sz="20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на белом фоне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lvl="1" algn="just"/>
            <a:endParaRPr lang="ru-RU" sz="2000" dirty="0" smtClean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синий цвет на чёрном фоне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6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rgi-stv.ru/wp-content/uploads/a/8/a/a8a604201bafce230b9dd58bf598d4cf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60" y="1340768"/>
            <a:ext cx="6749480" cy="4589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2080021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группировки данных, объединения и подобия нужно использовать оттенки цвета, которые являются соседями в спек­тре (оранжевые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жёлтые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синие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фиолетовые);</a:t>
            </a:r>
          </a:p>
        </p:txBody>
      </p:sp>
      <p:pic>
        <p:nvPicPr>
          <p:cNvPr id="8194" name="Picture 2" descr="https://rozblog.ru/wp-content/uploads/d/3/a/d3a2cb07ae785f87508b311a899ab4a7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6"/>
          <a:stretch/>
        </p:blipFill>
        <p:spPr bwMode="auto">
          <a:xfrm>
            <a:off x="598620" y="3645024"/>
            <a:ext cx="7946760" cy="2899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75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фона лучше использовать более спокойные тона. Если в изображении используется большое количество цветов, фон лучше сделать белым или серым. На светлом фоне цвета кажут­ся ярче и способны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легче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восприниматься при раз­личном внешнем освещении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83" y="3140968"/>
            <a:ext cx="8153781" cy="216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10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83568" y="2564904"/>
            <a:ext cx="4968552" cy="36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комбинации цветов или оттенков могут быть неприятны для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глаз.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голубой </a:t>
            </a:r>
            <a:r>
              <a:rPr lang="ru-RU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символов на крас­ном фоне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способен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вызвать раздражение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2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Около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людей не различают цвета (обычно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красно-зелёные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сочетания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люди могут отличать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чёрно-белые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оттенки, поэтому специа­листы по разработке пользовательского интерфейса автоматизи­рованных систем должны проверять, не нарушает ли восприятие пользователей этой категории использование различных цветов в экранных формах программных продуктов.</a:t>
            </a:r>
          </a:p>
        </p:txBody>
      </p:sp>
      <p:pic>
        <p:nvPicPr>
          <p:cNvPr id="4" name="Picture 2" descr="https://i.pinimg.com/originals/1a/26/f9/1a26f9cbe01732356e1ebf14ab89c6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06" y="3861691"/>
            <a:ext cx="2715824" cy="26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0.u-mama.ru/35c/d8a/432/100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808584"/>
            <a:ext cx="2777311" cy="27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35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 и стандартизация</a:t>
            </a:r>
          </a:p>
        </p:txBody>
      </p:sp>
    </p:spTree>
    <p:extLst>
      <p:ext uri="{BB962C8B-B14F-4D97-AF65-F5344CB8AC3E}">
        <p14:creationId xmlns:p14="http://schemas.microsoft.com/office/powerpoint/2010/main" val="25314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стандартизация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экране следует располагать таким образом, что­бы пользователь знал, где их найти и в какой части экрана ожи­дать вывода необходимой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этом необходимо соблюдать следующие правила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информация, на которую следует немедленно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среагировать,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должна всегда отображаться на самом видном месте, чтобы захватить внимание пользователя (например, предупреж­дающие сообщения и сообщения об ошибках целесообразней размещать в центре экрана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  <p:pic>
        <p:nvPicPr>
          <p:cNvPr id="4" name="Рисунок 2"/>
          <p:cNvPicPr>
            <a:picLocks noChangeAspect="1"/>
          </p:cNvPicPr>
          <p:nvPr/>
        </p:nvPicPr>
        <p:blipFill rotWithShape="1">
          <a:blip r:embed="rId2"/>
          <a:srcRect r="44352" b="21866"/>
          <a:stretch/>
        </p:blipFill>
        <p:spPr>
          <a:xfrm>
            <a:off x="5148064" y="4437112"/>
            <a:ext cx="3524114" cy="2270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27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стандартизация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соблюдать следующие правила:</a:t>
            </a: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информация, которая редко используется (например, справ­ка), не должна отображаться постоянно, но должна быть доступ­на, когда потребуется.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иконка справки или соответствующая опция меню должна быть доступна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каждой экранной форме;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4074432"/>
            <a:ext cx="8640960" cy="7374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00392" y="4221088"/>
            <a:ext cx="64807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4999" r="1"/>
          <a:stretch/>
        </p:blipFill>
        <p:spPr>
          <a:xfrm>
            <a:off x="192522" y="4941168"/>
            <a:ext cx="2784227" cy="1584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4941168"/>
            <a:ext cx="4219575" cy="135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0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стандартизация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соблюдать следующие правила: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менее срочная или менее необходимая информация не должна все время находиться перед пользователем, но также должна быть доступна, когда понадобится (например, при исполь­зовании поля со списком рекомендуется обеспечить открытие са­мого списка только в случае ввода информации в это поле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ис­пользовать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выпадающий список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Combo </a:t>
            </a:r>
            <a:r>
              <a:rPr lang="en-US" sz="2000" i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Box</a:t>
            </a:r>
            <a:r>
              <a:rPr lang="ru-RU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31" y="3863270"/>
            <a:ext cx="4380952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1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стандартизация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соблюдать следующие правила: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гиперссылки и ссылки на объекты системы должны быть сгруппированы по алфавиту.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02" y="2420888"/>
            <a:ext cx="4692088" cy="4279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346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и пиктограммы</a:t>
            </a:r>
          </a:p>
        </p:txBody>
      </p:sp>
    </p:spTree>
    <p:extLst>
      <p:ext uri="{BB962C8B-B14F-4D97-AF65-F5344CB8AC3E}">
        <p14:creationId xmlns:p14="http://schemas.microsoft.com/office/powerpoint/2010/main" val="24063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rgi-stv.ru/wp-content/uploads/9/5/6/9561a298e24e842380c90f5cb3a3469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52736"/>
            <a:ext cx="7620000" cy="5076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2738282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частью пользовательского приложения является меню, позволяющее пользователю выполнять задачи внутри приложения и управлять информационным процессом.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набор опций, отображаемых на экране, с помощью которых пользователи могут выбирать и выполнять действия, тем самым производя изменения в состоянии интер­фейса и управлять системой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573016"/>
            <a:ext cx="5811542" cy="3099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Прямая со стрелкой 2"/>
          <p:cNvCxnSpPr/>
          <p:nvPr/>
        </p:nvCxnSpPr>
        <p:spPr>
          <a:xfrm>
            <a:off x="3419872" y="4221088"/>
            <a:ext cx="0" cy="2232248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1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Достоинство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состоит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том, что пользователи не должны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запоминать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название элемента или действия, которое они хотят выполнить, они должны только распознать его среди пунктов меню.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использовать даже неопыт­ный пользователь.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должен быть тщательно продуман: для того чтобы меню стало по-настоящему эффек­тивным, названия пунктов меню должны быть очевидными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79335" b="63936"/>
          <a:stretch/>
        </p:blipFill>
        <p:spPr>
          <a:xfrm>
            <a:off x="2411760" y="4385492"/>
            <a:ext cx="4201241" cy="504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r="39447" b="65805"/>
          <a:stretch/>
        </p:blipFill>
        <p:spPr>
          <a:xfrm>
            <a:off x="310879" y="5940867"/>
            <a:ext cx="8522604" cy="502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66" y="5220786"/>
            <a:ext cx="8537268" cy="443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 Управления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относится к классу сложных систем, меню пользовательского приложения может занимать достаточно много экранного места.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80165" b="29737"/>
          <a:stretch/>
        </p:blipFill>
        <p:spPr>
          <a:xfrm>
            <a:off x="2792583" y="2555334"/>
            <a:ext cx="3548036" cy="864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4" y="3717032"/>
            <a:ext cx="8504874" cy="888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59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 избежание избыточности меню,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целесообразно использовать так называемое всплывающее или ниспадающее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этом нажатие на строку меню вызыва­ет соответствующее всплывающее или ниспадающее подменю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24944"/>
            <a:ext cx="5800000" cy="32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653136"/>
            <a:ext cx="3000000" cy="19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процессе проектирования меню приложения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u="sng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принять </a:t>
            </a:r>
            <a:r>
              <a:rPr lang="ru-RU" sz="2000" u="sng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лучший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 позиционирования и отображения пунктов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оно было понятно и легко в использовании.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Обычно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команды меню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упоря­дочены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некоторым иерархическим способом.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Основная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проблема состоит в том, чтобы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правильно распределить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различные пункты меню по различным уровням и правильно их сгруппировать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221088"/>
            <a:ext cx="6358428" cy="2389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839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Исследования показывают, что имеются четыре варианта для организации меню пользовательского приложения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алфавитный;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</a:t>
            </a:r>
            <a:r>
              <a:rPr lang="ru-RU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категорийный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 в соответствии с принятыми соглашениями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в соответствии с частотой использования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17" y="4974008"/>
            <a:ext cx="6428571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97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проектирования меню можно определить сле­дующим образом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структура меню должна соответствовать структуре ре­шаемой системой задачи, организация меню должна отражать наиболее эффективную последовательность шагов для достиже­ния поставленной цели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356992"/>
            <a:ext cx="3986428" cy="3356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39107" y="434299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Задача редактирования и корректировки</a:t>
            </a:r>
          </a:p>
        </p:txBody>
      </p:sp>
    </p:spTree>
    <p:extLst>
      <p:ext uri="{BB962C8B-B14F-4D97-AF65-F5344CB8AC3E}">
        <p14:creationId xmlns:p14="http://schemas.microsoft.com/office/powerpoint/2010/main" val="25434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проектирования меню можно определить сле­дующим образом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пункты меню должны быть краткими, грамматически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правильными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соответствовать своему заголовку в меню.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Порядок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пунктов меню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выбирается: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соглашению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частоте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ис­пользования,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порядку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зависимости от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потреб­ностей задачи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marL="800100" lvl="1" indent="-342900" algn="just">
              <a:buFontTx/>
              <a:buChar char="-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зависимости от 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потребностей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996952"/>
            <a:ext cx="2326059" cy="3704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1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проектирования меню можно определить сле­дующим образом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выбор пунктов меню должен быть обеспечен несколькими способами: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Tx/>
              <a:buChar char="-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помощью клавиатуры,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Tx/>
              <a:buChar char="-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помощью мыши,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Tx/>
              <a:buChar char="-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через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другие объекты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пользовательского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717032"/>
            <a:ext cx="2876190" cy="28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5085184"/>
            <a:ext cx="2147434" cy="907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2483768" y="4221088"/>
            <a:ext cx="3528392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915816" y="4477244"/>
            <a:ext cx="3096344" cy="5359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3349606" y="4617132"/>
            <a:ext cx="2662554" cy="4081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3779912" y="4881094"/>
            <a:ext cx="2232248" cy="204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4247964" y="5364904"/>
            <a:ext cx="1764196" cy="328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использовать легко запоминаемые сочетания клавиш для более быстрого доступа к пунктам меню (например, нажатие сочетания клавиш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 многих системах аналогич­но вызову пункта меню «Файл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Сохранить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»), что способно значительно сэкономить общее время выполнения процессов пользователями в системе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Picture 4" descr="https://projuktiteam.com/wp-content/uploads/2017/07/e5b18fe5b995e5bfabe785a7-2015-05-07-e4b88be58d8812-34-1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2" r="43316" b="17717"/>
          <a:stretch/>
        </p:blipFill>
        <p:spPr bwMode="auto">
          <a:xfrm>
            <a:off x="827584" y="3501008"/>
            <a:ext cx="7481070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dn.iportal.ru/preview/e1forum/photo/ec9dc45880341bd0c37d961e57dc51180adf01bd_700_7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14110" r="7842" b="14611"/>
          <a:stretch/>
        </p:blipFill>
        <p:spPr bwMode="auto">
          <a:xfrm>
            <a:off x="799492" y="4581128"/>
            <a:ext cx="2611927" cy="212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arifulislam.com/wp-content/uploads/2019/06/keyboard-shortcut-1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632334"/>
            <a:ext cx="2853273" cy="20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8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urgi-stv.ru/wp-content/uploads/4/b/e/4be850c12acb67f62f9340357440ee0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56" y="1196752"/>
            <a:ext cx="7031088" cy="4671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3085404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Другими важными элементами информационной системы являются графические иконки (пиктограммы). Все иконки можно классифицировать согласно тому, насколько они ото­бражают несущую функцию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иконки подобия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иконки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похожие на объекты, которые они отображают (например, иконка с изображением ножниц мо­жет служить для отображения операции «вырезки» фрагмента текста или какого-либо объекта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1829"/>
          <a:stretch/>
        </p:blipFill>
        <p:spPr>
          <a:xfrm>
            <a:off x="707540" y="4298092"/>
            <a:ext cx="3864460" cy="7486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0" y="5373216"/>
            <a:ext cx="3864460" cy="85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4302495"/>
            <a:ext cx="1107721" cy="744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17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Другими важными элементами информационной системы являются графические иконки (пиктограммы). Все иконки можно классифицировать согласно тому, насколько они ото­бражают несущую функцию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иконки по образцу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представляют пример типа объекта (например, иконка, показывающая линию, может служить для вызова средства рисования линии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19" y="4725144"/>
            <a:ext cx="7727361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6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Другими важными элементами информационной системы являются графические иконки (пиктограммы). Все иконки можно классифицировать согласно тому, насколько они ото­бражают несущую функцию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символические иконки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используются для представления действия или состояния в символической форме (например, ра­зорванная линия между двумя компьютерами может обозначать разорванное сетевое соединение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4581128"/>
            <a:ext cx="2148868" cy="1512168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3466982" y="4672418"/>
            <a:ext cx="2113130" cy="664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/>
          <p:cNvSpPr/>
          <p:nvPr/>
        </p:nvSpPr>
        <p:spPr>
          <a:xfrm>
            <a:off x="4932040" y="5337211"/>
            <a:ext cx="648072" cy="664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64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Другими важными элементами информационной системы являются графические иконки (пиктограммы). Все иконки можно классифицировать согласно тому, насколько они ото­бражают несущую функцию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произвольные иконки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не несут никакой информации по поводу их представления, поэтому их назначение должно быть описано (например, обратная круговая стрелка в большинстве случаев обозначает действие «отмена последней команды»).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581128"/>
            <a:ext cx="4228835" cy="1224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1"/>
          <p:cNvSpPr/>
          <p:nvPr/>
        </p:nvSpPr>
        <p:spPr>
          <a:xfrm>
            <a:off x="3851920" y="4631368"/>
            <a:ext cx="50405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/>
          <p:cNvSpPr/>
          <p:nvPr/>
        </p:nvSpPr>
        <p:spPr>
          <a:xfrm>
            <a:off x="3635895" y="5207432"/>
            <a:ext cx="1348515" cy="561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4788024" y="4919400"/>
            <a:ext cx="891096" cy="165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96136" y="4860839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Перейти к другому депо</a:t>
            </a:r>
          </a:p>
        </p:txBody>
      </p:sp>
    </p:spTree>
    <p:extLst>
      <p:ext uri="{BB962C8B-B14F-4D97-AF65-F5344CB8AC3E}">
        <p14:creationId xmlns:p14="http://schemas.microsoft.com/office/powerpoint/2010/main" val="25994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</a:p>
        </p:txBody>
      </p:sp>
    </p:spTree>
    <p:extLst>
      <p:ext uri="{BB962C8B-B14F-4D97-AF65-F5344CB8AC3E}">
        <p14:creationId xmlns:p14="http://schemas.microsoft.com/office/powerpoint/2010/main" val="8294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Экранная форма – основной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интерфейса.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Назначение экранной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фор­мы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удобный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 и просмотр данных, состояния и сообще­ний автоматизированной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 должна быть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скомпонована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соответствии с прин­ципом «минимального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ё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памяти пользователя».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65" y="3553914"/>
            <a:ext cx="5149076" cy="3212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45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Пользователю не должна выдаваться лишняя, из­быточная информация, не связанная с текущим шагом решения задачи. Лишняя информация отвлекает и утомляет пользовате­ля. Пояснения лучше поместить в справочную систему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816" y="2708920"/>
            <a:ext cx="5784367" cy="3964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54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чтобы пользователю была пре­доставлена вся необходимая информация.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учитывать факт,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должен запоминать ранее предоставлен­ную информацию, чтобы воспользоваться ею на данном шаге.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если выдается запрос «Вы желаете сохранить данные в файле?», следует уточнить имя файла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принципы проектирования формы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форма проектируется с целью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обеспечения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удобного, по­нятного и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быстрого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способа достижения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поставленной в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приложении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87" y="1989485"/>
            <a:ext cx="3492596" cy="413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9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принципы проектирования формы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экранная форма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проектируется на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основе бумажной формы, то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передвижение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смежным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полям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должно вызывать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затруднений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5" y="3068960"/>
            <a:ext cx="4521810" cy="3561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6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.pinimg.com/originals/0a/4b/f5/0a4bf57a4ac911a4e332993430924e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69" y="1556792"/>
            <a:ext cx="6167861" cy="4109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Направляющие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6406839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принципы проектирования формы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размещение информационных единиц на пространстве формы должно соответствовать логике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её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будущего использова­ния.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зависит от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последовательности доступа к информационным единицам,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частоты использования информационных единиц,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относительной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важности элементов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принципы проектирования формы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важно использовать в формах незаполненное пространст­во для создания равновесия и симметрии среди информацион­ных элементов формы и фиксации внимания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логические группы элементов необходимо отделять пробе­лами, строками, цветовыми или другими визуальными средства­ми, стараясь при этом не перегружать форму лишними элемента­ми, способными нарушить целостное восприятие информации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взаимозависимые или взаимосвязанные элементы инфор­мационных данных должны отображаться в одной форме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многооконном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многозадачном графическом интерфейсе существует возможность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менять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фокус ввода,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переключаться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другие окна,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одновременно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работать с несколькими объектами.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Бывают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ситуации, когда по логике процесса работать с другим объектом нельзя до тех пор, пока не будет завершена обработка сообщения, не будет введен пользователем ответ на запрос программы, не будет устранена неполадка и так далее.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Активное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окно называется 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модальным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переход к другому окну невозможен без его закрытия.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остальные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окна в графи­ческом интерфейсе называются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немодальными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33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312180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Тексты и диалоги</a:t>
            </a:r>
          </a:p>
        </p:txBody>
      </p:sp>
    </p:spTree>
    <p:extLst>
      <p:ext uri="{BB962C8B-B14F-4D97-AF65-F5344CB8AC3E}">
        <p14:creationId xmlns:p14="http://schemas.microsoft.com/office/powerpoint/2010/main" val="37386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диалоги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составляющей системы являются различные над­писи в формах и окнах диалога.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принципы, которы­ми необходимо руководствоваться при создании текстовых диа­логов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текст в нижнем регистре читается приблизительно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13%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быстрее, чем текст, напечатанный полностью в верхнем регистре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символы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ВЕРХНЕГО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регистра наиболее эффективны для отображения информации, которая должна привлечь внимание.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использовать ВЕРХНИЙ РЕГИСТР для выделения какой-либо информации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321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диалоги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принципы, которы­ми необходимо руководствоваться при создании текстовых диа­логов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выравненный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правому краю текст труднее читать, чем равномерно распределенный текст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выравненным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правым полем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476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диалоги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принципы, которы­ми необходимо руководствоваться при создании текстовых диа­логов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оптимальный интервал между строками должен быть ра­вен или немного больше, чем высота символов.</a:t>
            </a:r>
          </a:p>
        </p:txBody>
      </p:sp>
    </p:spTree>
    <p:extLst>
      <p:ext uri="{BB962C8B-B14F-4D97-AF65-F5344CB8AC3E}">
        <p14:creationId xmlns:p14="http://schemas.microsoft.com/office/powerpoint/2010/main" val="18785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83377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Интерфейсные элементы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32880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3288</TotalTime>
  <Words>4741</Words>
  <Application>Microsoft Office PowerPoint</Application>
  <PresentationFormat>On-screen Show (4:3)</PresentationFormat>
  <Paragraphs>787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4" baseType="lpstr">
      <vt:lpstr>Arial</vt:lpstr>
      <vt:lpstr>Calibri</vt:lpstr>
      <vt:lpstr>Tahoma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Игоревич Сафронов</dc:creator>
  <cp:lastModifiedBy>Сафронов А И</cp:lastModifiedBy>
  <cp:revision>287</cp:revision>
  <dcterms:created xsi:type="dcterms:W3CDTF">2016-01-30T16:19:22Z</dcterms:created>
  <dcterms:modified xsi:type="dcterms:W3CDTF">2024-09-02T07:45:44Z</dcterms:modified>
</cp:coreProperties>
</file>